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093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474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Airbnb Listings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Uncovering insights from Airbnb data using Python, MySQL, and Power BI.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80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Impact &amp; Skills Demonstrated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125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Impact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96466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Helps hosts optimize pricing.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068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Identifies profitable locations for investors.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119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Assists travelers in understanding market trends.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31255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Skills Demonstrated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342721" y="396466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Cleaning &amp; Transformation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76976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Query Optimization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2119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Relational Database Design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6541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 Dashboard Design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09635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End-to-End Data Analytics Workflow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58145F-39A1-8014-C353-84E83B957FE2}"/>
              </a:ext>
            </a:extLst>
          </p:cNvPr>
          <p:cNvSpPr/>
          <p:nvPr/>
        </p:nvSpPr>
        <p:spPr>
          <a:xfrm>
            <a:off x="12620312" y="7638585"/>
            <a:ext cx="1918010" cy="568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17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415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Airbnb listing data to reveal key insights into pricing trends, availability, host performance, and location-based patterns. This project showcases a complete data analytics workflow.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70510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705106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962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Pricing Trends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45281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Understand market dynamics.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70510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3705106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3962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Availability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77282" y="445281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booking patterns.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9982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5299829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5557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Host Performance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42524" y="604754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Evaluate top hosts.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9982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398067" y="5299829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8" name="Text 16"/>
          <p:cNvSpPr/>
          <p:nvPr/>
        </p:nvSpPr>
        <p:spPr>
          <a:xfrm>
            <a:off x="7777282" y="5557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Location Patterns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77282" y="604754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Discover high-value areas.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DE84F-8BC0-BE44-54E2-763A78567E7A}"/>
              </a:ext>
            </a:extLst>
          </p:cNvPr>
          <p:cNvSpPr/>
          <p:nvPr/>
        </p:nvSpPr>
        <p:spPr>
          <a:xfrm>
            <a:off x="12620312" y="7638585"/>
            <a:ext cx="1918010" cy="568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331" y="433983"/>
            <a:ext cx="3945612" cy="493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 Stack Used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2331" y="1163836"/>
            <a:ext cx="8039338" cy="1540431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sp>
        <p:nvSpPr>
          <p:cNvPr id="5" name="Shape 2"/>
          <p:cNvSpPr/>
          <p:nvPr/>
        </p:nvSpPr>
        <p:spPr>
          <a:xfrm>
            <a:off x="710089" y="1321594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84C1FA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224" y="1451729"/>
            <a:ext cx="213003" cy="2130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0089" y="1952744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Processing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10089" y="2293977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(Pandas, NumPy)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2331" y="2862024"/>
            <a:ext cx="8039338" cy="1540431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sp>
        <p:nvSpPr>
          <p:cNvPr id="10" name="Shape 6"/>
          <p:cNvSpPr/>
          <p:nvPr/>
        </p:nvSpPr>
        <p:spPr>
          <a:xfrm>
            <a:off x="710089" y="3019782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84C1F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224" y="3149918"/>
            <a:ext cx="213003" cy="21300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0089" y="3650933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Database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10089" y="3992166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MySQL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2331" y="4560213"/>
            <a:ext cx="8039338" cy="1540431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sp>
        <p:nvSpPr>
          <p:cNvPr id="15" name="Shape 10"/>
          <p:cNvSpPr/>
          <p:nvPr/>
        </p:nvSpPr>
        <p:spPr>
          <a:xfrm>
            <a:off x="710089" y="4717971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84C1FA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224" y="4848106"/>
            <a:ext cx="213003" cy="21300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0089" y="5349121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Visualization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10089" y="5690354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BI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2331" y="6258401"/>
            <a:ext cx="8039338" cy="1540431"/>
          </a:xfrm>
          <a:prstGeom prst="roundRect">
            <a:avLst>
              <a:gd name="adj" fmla="val 9221"/>
            </a:avLst>
          </a:prstGeom>
          <a:solidFill>
            <a:srgbClr val="CEE6FD"/>
          </a:solidFill>
          <a:ln/>
        </p:spPr>
      </p:sp>
      <p:sp>
        <p:nvSpPr>
          <p:cNvPr id="20" name="Shape 14"/>
          <p:cNvSpPr/>
          <p:nvPr/>
        </p:nvSpPr>
        <p:spPr>
          <a:xfrm>
            <a:off x="710089" y="6416159"/>
            <a:ext cx="473393" cy="473393"/>
          </a:xfrm>
          <a:prstGeom prst="roundRect">
            <a:avLst>
              <a:gd name="adj" fmla="val 19313943"/>
            </a:avLst>
          </a:prstGeom>
          <a:solidFill>
            <a:srgbClr val="84C1FA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0224" y="6546294"/>
            <a:ext cx="213003" cy="21300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10089" y="7047309"/>
            <a:ext cx="1972747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Source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10089" y="7388543"/>
            <a:ext cx="7723823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Airbnb Listings Dataset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710719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End-to-End Project Workflow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1. Data Collection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Gathering comprehensive Airbnb listing data.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2. Data Cleaning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Preprocessing with Python for accuracy.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3. Data Storage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Managing data in MySQL.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4. Data Analysis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Extracting insights using SQL &amp; Python.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5. Visualization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dashboards in Power BI.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8B9343-3602-0A87-6823-06C955AEC6BD}"/>
              </a:ext>
            </a:extLst>
          </p:cNvPr>
          <p:cNvSpPr/>
          <p:nvPr/>
        </p:nvSpPr>
        <p:spPr>
          <a:xfrm>
            <a:off x="12620312" y="7638585"/>
            <a:ext cx="1918010" cy="568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637" y="411480"/>
            <a:ext cx="5475089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 &amp; Preprocessing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3637" y="1178243"/>
            <a:ext cx="1358312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Using Python (Pandas &amp; NumPy) to transform raw data into an analysis-ready dataset.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3637" y="1720572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Removed duplicate listings.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3637" y="2012275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Handled missing values.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3637" y="2303978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price fields to numeric.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3637" y="2595682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categorical columns.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23637" y="2887385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Performed feature engineering (e.g., price per night).</a:t>
            </a:r>
            <a:endParaRPr lang="en-US" sz="11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914" y="465554"/>
            <a:ext cx="6609040" cy="6609040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23637" y="8699659"/>
            <a:ext cx="13583126" cy="635794"/>
          </a:xfrm>
          <a:prstGeom prst="roundRect">
            <a:avLst>
              <a:gd name="adj" fmla="val 21182"/>
            </a:avLst>
          </a:prstGeom>
          <a:solidFill>
            <a:srgbClr val="B5DAF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79" y="8923377"/>
            <a:ext cx="186928" cy="14954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009650" y="8886587"/>
            <a:ext cx="1294757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Outcome: Clean, analysis-ready dataset.</a:t>
            </a:r>
            <a:endParaRPr lang="en-US" sz="11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FF04D2-AC72-A038-BCA1-2D61B52D8F77}"/>
              </a:ext>
            </a:extLst>
          </p:cNvPr>
          <p:cNvSpPr/>
          <p:nvPr/>
        </p:nvSpPr>
        <p:spPr>
          <a:xfrm>
            <a:off x="12620312" y="7638585"/>
            <a:ext cx="1918010" cy="568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637" y="411480"/>
            <a:ext cx="5094684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Storage &amp; Management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3637" y="1178243"/>
            <a:ext cx="1358312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Structured tables in MySQL for efficient data management and querying.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06" y="1548290"/>
            <a:ext cx="6609040" cy="66090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05343" y="1720572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structured tables.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7505343" y="2012275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Defined data types and constraints.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7505343" y="2303978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Loaded cleaned data from Python.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505343" y="2595682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Performed SQL queries for average price, room type distribution, and availability trends.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523637" y="8699659"/>
            <a:ext cx="13583126" cy="635794"/>
          </a:xfrm>
          <a:prstGeom prst="roundRect">
            <a:avLst>
              <a:gd name="adj" fmla="val 21182"/>
            </a:avLst>
          </a:prstGeom>
          <a:solidFill>
            <a:srgbClr val="B5DAF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79" y="8923377"/>
            <a:ext cx="186928" cy="14954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09650" y="8886587"/>
            <a:ext cx="1294757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Outcome: Optimized relational database for analytics.</a:t>
            </a:r>
            <a:endParaRPr lang="en-US" sz="11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172628-166B-C7D1-ADD4-089B0C3BF615}"/>
              </a:ext>
            </a:extLst>
          </p:cNvPr>
          <p:cNvSpPr/>
          <p:nvPr/>
        </p:nvSpPr>
        <p:spPr>
          <a:xfrm>
            <a:off x="12620312" y="7638585"/>
            <a:ext cx="1918010" cy="568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25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373" y="3047286"/>
            <a:ext cx="6597491" cy="624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Analysis: SQL + Python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9373" y="3971449"/>
            <a:ext cx="13231654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Extracting business-ready insights through aggregations, filtering, and exploratory data analysis.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9373" y="4815483"/>
            <a:ext cx="6515933" cy="1793319"/>
          </a:xfrm>
          <a:prstGeom prst="roundRect">
            <a:avLst>
              <a:gd name="adj" fmla="val 6119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699373" y="4792623"/>
            <a:ext cx="6515933" cy="91440"/>
          </a:xfrm>
          <a:prstGeom prst="roundRect">
            <a:avLst>
              <a:gd name="adj" fmla="val 196683"/>
            </a:avLst>
          </a:prstGeom>
          <a:solidFill>
            <a:srgbClr val="84C1FA"/>
          </a:solidFill>
          <a:ln/>
        </p:spPr>
      </p:sp>
      <p:sp>
        <p:nvSpPr>
          <p:cNvPr id="7" name="Shape 4"/>
          <p:cNvSpPr/>
          <p:nvPr/>
        </p:nvSpPr>
        <p:spPr>
          <a:xfrm>
            <a:off x="3657540" y="4515803"/>
            <a:ext cx="599480" cy="599480"/>
          </a:xfrm>
          <a:prstGeom prst="roundRect">
            <a:avLst>
              <a:gd name="adj" fmla="val 152532"/>
            </a:avLst>
          </a:prstGeom>
          <a:solidFill>
            <a:srgbClr val="84C1F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37325" y="4695587"/>
            <a:ext cx="239792" cy="2397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020" y="5314950"/>
            <a:ext cx="249781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Queries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922020" y="5747028"/>
            <a:ext cx="6070640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Aggregations, filtering, and joins for specific data points.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7415093" y="4815483"/>
            <a:ext cx="6515933" cy="1793319"/>
          </a:xfrm>
          <a:prstGeom prst="roundRect">
            <a:avLst>
              <a:gd name="adj" fmla="val 6119"/>
            </a:avLst>
          </a:prstGeom>
          <a:solidFill>
            <a:srgbClr val="FFFFFF"/>
          </a:solidFill>
          <a:ln/>
        </p:spPr>
      </p:sp>
      <p:sp>
        <p:nvSpPr>
          <p:cNvPr id="12" name="Shape 8"/>
          <p:cNvSpPr/>
          <p:nvPr/>
        </p:nvSpPr>
        <p:spPr>
          <a:xfrm>
            <a:off x="7415093" y="4792623"/>
            <a:ext cx="6515933" cy="91440"/>
          </a:xfrm>
          <a:prstGeom prst="roundRect">
            <a:avLst>
              <a:gd name="adj" fmla="val 196683"/>
            </a:avLst>
          </a:prstGeom>
          <a:solidFill>
            <a:srgbClr val="84C1FA"/>
          </a:solidFill>
          <a:ln/>
        </p:spPr>
      </p:sp>
      <p:sp>
        <p:nvSpPr>
          <p:cNvPr id="13" name="Shape 9"/>
          <p:cNvSpPr/>
          <p:nvPr/>
        </p:nvSpPr>
        <p:spPr>
          <a:xfrm>
            <a:off x="10373261" y="4515803"/>
            <a:ext cx="599480" cy="599480"/>
          </a:xfrm>
          <a:prstGeom prst="roundRect">
            <a:avLst>
              <a:gd name="adj" fmla="val 152532"/>
            </a:avLst>
          </a:prstGeom>
          <a:solidFill>
            <a:srgbClr val="84C1FA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3045" y="4695587"/>
            <a:ext cx="239792" cy="23979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37740" y="5314950"/>
            <a:ext cx="249781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EDA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637740" y="5747028"/>
            <a:ext cx="6070640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Exploratory analysis of price distribution, room types, and host activity.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99373" y="6833592"/>
            <a:ext cx="13231654" cy="848916"/>
          </a:xfrm>
          <a:prstGeom prst="roundRect">
            <a:avLst>
              <a:gd name="adj" fmla="val 21185"/>
            </a:avLst>
          </a:prstGeom>
          <a:solidFill>
            <a:srgbClr val="B5DAFC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60" y="7129343"/>
            <a:ext cx="249674" cy="199787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348621" y="7083266"/>
            <a:ext cx="12382619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Outcome: Business-ready insights extracted from raw data.</a:t>
            </a:r>
            <a:endParaRPr lang="en-US" sz="15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508B14-62DC-F446-F6D2-3F79D7B0BAF6}"/>
              </a:ext>
            </a:extLst>
          </p:cNvPr>
          <p:cNvSpPr/>
          <p:nvPr/>
        </p:nvSpPr>
        <p:spPr>
          <a:xfrm>
            <a:off x="12620312" y="7772399"/>
            <a:ext cx="1918010" cy="434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42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815" y="513398"/>
            <a:ext cx="7837170" cy="1166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Visualization: Power BI Dashboard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39815" y="1960245"/>
            <a:ext cx="783717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interactive Power BI dashboard connected to MySQL, offering actionable insights.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39815" y="2468880"/>
            <a:ext cx="7837170" cy="2212896"/>
          </a:xfrm>
          <a:prstGeom prst="roundRect">
            <a:avLst>
              <a:gd name="adj" fmla="val 7593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62675" y="2491740"/>
            <a:ext cx="746760" cy="2167176"/>
          </a:xfrm>
          <a:prstGeom prst="roundRect">
            <a:avLst>
              <a:gd name="adj" fmla="val 18828"/>
            </a:avLst>
          </a:prstGeom>
          <a:solidFill>
            <a:srgbClr val="CEE6FD"/>
          </a:solidFill>
          <a:ln/>
        </p:spPr>
      </p:sp>
      <p:sp>
        <p:nvSpPr>
          <p:cNvPr id="7" name="Text 4"/>
          <p:cNvSpPr/>
          <p:nvPr/>
        </p:nvSpPr>
        <p:spPr>
          <a:xfrm>
            <a:off x="6396037" y="3400306"/>
            <a:ext cx="28003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96125" y="2678430"/>
            <a:ext cx="2333744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Dashboard Features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096125" y="3082052"/>
            <a:ext cx="667131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Price by Neighborhood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096125" y="3445907"/>
            <a:ext cx="667131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Room Type Distribution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096125" y="3809762"/>
            <a:ext cx="667131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Availability Trends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096125" y="4173617"/>
            <a:ext cx="667131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Reviews vs Pricing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39815" y="4868466"/>
            <a:ext cx="7837170" cy="1849041"/>
          </a:xfrm>
          <a:prstGeom prst="roundRect">
            <a:avLst>
              <a:gd name="adj" fmla="val 9088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162675" y="4891326"/>
            <a:ext cx="746760" cy="1803321"/>
          </a:xfrm>
          <a:prstGeom prst="roundRect">
            <a:avLst>
              <a:gd name="adj" fmla="val 18828"/>
            </a:avLst>
          </a:prstGeom>
          <a:solidFill>
            <a:srgbClr val="CEE6FD"/>
          </a:solidFill>
          <a:ln/>
        </p:spPr>
      </p:sp>
      <p:sp>
        <p:nvSpPr>
          <p:cNvPr id="15" name="Text 12"/>
          <p:cNvSpPr/>
          <p:nvPr/>
        </p:nvSpPr>
        <p:spPr>
          <a:xfrm>
            <a:off x="6396037" y="5617964"/>
            <a:ext cx="28003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96125" y="5078016"/>
            <a:ext cx="2656880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BI Enhancements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7096125" y="5481638"/>
            <a:ext cx="667131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Slicers for city, room type, price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096125" y="5845493"/>
            <a:ext cx="667131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KPI cards for key metrics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7096125" y="6209347"/>
            <a:ext cx="6671310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drill-downs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139815" y="6927533"/>
            <a:ext cx="7837170" cy="793313"/>
          </a:xfrm>
          <a:prstGeom prst="roundRect">
            <a:avLst>
              <a:gd name="adj" fmla="val 21181"/>
            </a:avLst>
          </a:prstGeom>
          <a:solidFill>
            <a:srgbClr val="B5DAFC"/>
          </a:solidFill>
          <a:ln/>
        </p:spPr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505" y="7210901"/>
            <a:ext cx="233362" cy="186690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6746558" y="7160895"/>
            <a:ext cx="704373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Outcome: Actionable, decision-ready dashboard.</a:t>
            </a:r>
            <a:endParaRPr lang="en-US" sz="14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9A6B8B-F8C7-E0AC-5144-15B42C45F08C}"/>
              </a:ext>
            </a:extLst>
          </p:cNvPr>
          <p:cNvSpPr/>
          <p:nvPr/>
        </p:nvSpPr>
        <p:spPr>
          <a:xfrm>
            <a:off x="12620312" y="7805853"/>
            <a:ext cx="1918010" cy="401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46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 Derived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3355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177605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1811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Pricing Dynamics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30183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Certain neighborhoods command higher prices; entire homes are significantly more expensive.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5237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Availability vs. Price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availability doesn't always correlate with higher pricing.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49085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Host Dominance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Hosts with multiple listings dominate high-revenue segments.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CEE6FD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2934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Optimization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017306" y="681918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Listings with better reviews tend to have optimized pricing strategies.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C82F7A-300F-FB82-6878-6C8956FB523F}"/>
              </a:ext>
            </a:extLst>
          </p:cNvPr>
          <p:cNvSpPr/>
          <p:nvPr/>
        </p:nvSpPr>
        <p:spPr>
          <a:xfrm>
            <a:off x="12620312" y="7638585"/>
            <a:ext cx="1918010" cy="568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486</Words>
  <Application>Microsoft Office PowerPoint</Application>
  <PresentationFormat>Custom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Instrument Sans Medium</vt:lpstr>
      <vt:lpstr>Instrument Sans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Atharv Pangul</cp:lastModifiedBy>
  <cp:revision>2</cp:revision>
  <dcterms:created xsi:type="dcterms:W3CDTF">2025-12-20T06:06:59Z</dcterms:created>
  <dcterms:modified xsi:type="dcterms:W3CDTF">2025-12-20T06:08:56Z</dcterms:modified>
</cp:coreProperties>
</file>